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218666C-628A-467B-AF7D-8C22B4FF658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F8A466-ABC6-4EF8-ACDC-9345143E7A6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inview.k12.tx.us/Portals/0/docs/Writing_Portfolio2008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newhorizons.org/strategies/assess/terminology.htm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teacher\My%20Documents\Assessment\New%203_6%20MLPP\MLPP%20Grades%203-6\Module%206%20-%20Developing%20Writing\Participant%20Handouts\Module%206%20MEAP%20Analytic%20Colored%20Rubric%20MISD.pdf" TargetMode="External"/><Relationship Id="rId2" Type="http://schemas.openxmlformats.org/officeDocument/2006/relationships/hyperlink" Target="http://educationnorthwest.org/resource/50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pps.educationnorthwest.org/traits/scoring_practice.ph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Assessing students in the writing workshop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Portfolios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Portfolios </a:t>
            </a:r>
            <a:endParaRPr lang="en-US" dirty="0" smtClean="0"/>
          </a:p>
          <a:p>
            <a:pPr lvl="1"/>
            <a:r>
              <a:rPr lang="en-US" dirty="0" smtClean="0"/>
              <a:t>Larger body of work</a:t>
            </a:r>
          </a:p>
          <a:p>
            <a:pPr lvl="1"/>
            <a:r>
              <a:rPr lang="en-US" dirty="0" smtClean="0"/>
              <a:t>Represents “best” and/or skills/craft learned</a:t>
            </a:r>
          </a:p>
          <a:p>
            <a:pPr lvl="1"/>
            <a:r>
              <a:rPr lang="en-US" dirty="0" smtClean="0"/>
              <a:t>Allows for student reflection and self-assessment</a:t>
            </a:r>
          </a:p>
          <a:p>
            <a:pPr lvl="1"/>
            <a:r>
              <a:rPr lang="en-US" dirty="0" smtClean="0"/>
              <a:t>Provides information for future teachers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Storage</a:t>
            </a:r>
            <a:r>
              <a:rPr lang="en-US" dirty="0" smtClean="0"/>
              <a:t> </a:t>
            </a:r>
            <a:r>
              <a:rPr lang="en-US" dirty="0" smtClean="0"/>
              <a:t>and organization</a:t>
            </a:r>
          </a:p>
          <a:p>
            <a:pPr lvl="1"/>
            <a:r>
              <a:rPr lang="en-US" dirty="0" smtClean="0"/>
              <a:t>Cost </a:t>
            </a:r>
          </a:p>
          <a:p>
            <a:pPr lvl="1"/>
            <a:r>
              <a:rPr lang="en-US" dirty="0" smtClean="0"/>
              <a:t>Not always a </a:t>
            </a:r>
            <a:r>
              <a:rPr lang="en-US" dirty="0" err="1" smtClean="0"/>
              <a:t>schoolwide</a:t>
            </a:r>
            <a:r>
              <a:rPr lang="en-US" dirty="0" smtClean="0"/>
              <a:t> practice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Workshop Time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Multi-genre Inquiry Projects due next week!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Students should be graded on a daily basis in the writing workshop.</a:t>
            </a:r>
          </a:p>
          <a:p>
            <a:pPr marL="514350" indent="-514350">
              <a:buAutoNum type="arabicParenR"/>
            </a:pPr>
            <a:r>
              <a:rPr lang="en-US" dirty="0" smtClean="0"/>
              <a:t>Formative assessment refers to the grading of a final piece of writing.</a:t>
            </a:r>
          </a:p>
          <a:p>
            <a:pPr marL="514350" indent="-514350">
              <a:buAutoNum type="arabicParenR"/>
            </a:pPr>
            <a:r>
              <a:rPr lang="en-US" dirty="0" smtClean="0"/>
              <a:t>Self-assessment of one’s writing is a component of the workshop.</a:t>
            </a:r>
          </a:p>
          <a:p>
            <a:pPr marL="514350" indent="-514350">
              <a:buAutoNum type="arabicParenR"/>
            </a:pPr>
            <a:r>
              <a:rPr lang="en-US" dirty="0" smtClean="0"/>
              <a:t>Writing on demand should never be practiced in the classroom.</a:t>
            </a:r>
          </a:p>
          <a:p>
            <a:pPr marL="514350" indent="-514350">
              <a:buAutoNum type="arabicParenR"/>
            </a:pPr>
            <a:r>
              <a:rPr lang="en-US" dirty="0" smtClean="0"/>
              <a:t>Summative assessment is a component of a balanced assessment system. </a:t>
            </a:r>
          </a:p>
          <a:p>
            <a:pPr marL="514350" indent="-514350">
              <a:buAutoNum type="arabicParenR"/>
            </a:pPr>
            <a:r>
              <a:rPr lang="en-US" dirty="0" smtClean="0"/>
              <a:t>Formative assessment is used to grow writers.  </a:t>
            </a:r>
          </a:p>
          <a:p>
            <a:pPr marL="514350" indent="-514350">
              <a:buAutoNum type="arabicParenR"/>
            </a:pPr>
            <a:r>
              <a:rPr lang="en-US" dirty="0" smtClean="0"/>
              <a:t>It is impossible to assess writing engagement or a writer’s processes.  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Students should be graded on a daily basis in the writing workshop. </a:t>
            </a:r>
            <a:r>
              <a:rPr lang="en-US" dirty="0" smtClean="0">
                <a:solidFill>
                  <a:srgbClr val="002060"/>
                </a:solidFill>
              </a:rPr>
              <a:t>(D)</a:t>
            </a:r>
          </a:p>
          <a:p>
            <a:pPr marL="514350" indent="-514350">
              <a:buAutoNum type="arabicParenR"/>
            </a:pPr>
            <a:r>
              <a:rPr lang="en-US" dirty="0" smtClean="0"/>
              <a:t>Formative assessment refers to the grading of a final piece of writing. </a:t>
            </a:r>
            <a:r>
              <a:rPr lang="en-US" dirty="0" smtClean="0">
                <a:solidFill>
                  <a:srgbClr val="002060"/>
                </a:solidFill>
              </a:rPr>
              <a:t>(D)</a:t>
            </a:r>
          </a:p>
          <a:p>
            <a:pPr marL="514350" indent="-514350">
              <a:buAutoNum type="arabicParenR"/>
            </a:pPr>
            <a:r>
              <a:rPr lang="en-US" dirty="0" smtClean="0"/>
              <a:t>Self-assessment of one’s writing is a component of the workshop. </a:t>
            </a:r>
            <a:r>
              <a:rPr lang="en-US" dirty="0" smtClean="0">
                <a:solidFill>
                  <a:srgbClr val="002060"/>
                </a:solidFill>
              </a:rPr>
              <a:t>(A)</a:t>
            </a:r>
          </a:p>
          <a:p>
            <a:pPr marL="514350" indent="-514350">
              <a:buAutoNum type="arabicParenR"/>
            </a:pPr>
            <a:r>
              <a:rPr lang="en-US" dirty="0" smtClean="0"/>
              <a:t>Writing on demand should never be practiced in the classroom. </a:t>
            </a:r>
            <a:r>
              <a:rPr lang="en-US" dirty="0" smtClean="0">
                <a:solidFill>
                  <a:srgbClr val="002060"/>
                </a:solidFill>
              </a:rPr>
              <a:t>(D)</a:t>
            </a:r>
          </a:p>
          <a:p>
            <a:pPr marL="514350" indent="-514350">
              <a:buAutoNum type="arabicParenR"/>
            </a:pPr>
            <a:r>
              <a:rPr lang="en-US" dirty="0" smtClean="0"/>
              <a:t>Summative assessment is a component of a balanced assessment system. </a:t>
            </a:r>
            <a:r>
              <a:rPr lang="en-US" dirty="0" smtClean="0">
                <a:solidFill>
                  <a:srgbClr val="002060"/>
                </a:solidFill>
              </a:rPr>
              <a:t>(A)</a:t>
            </a:r>
          </a:p>
          <a:p>
            <a:pPr marL="514350" indent="-514350">
              <a:buAutoNum type="arabicParenR"/>
            </a:pPr>
            <a:r>
              <a:rPr lang="en-US" dirty="0" smtClean="0"/>
              <a:t>Formative assessment is used to grow writers.  </a:t>
            </a:r>
            <a:r>
              <a:rPr lang="en-US" dirty="0" smtClean="0">
                <a:solidFill>
                  <a:srgbClr val="002060"/>
                </a:solidFill>
              </a:rPr>
              <a:t>(A)</a:t>
            </a:r>
          </a:p>
          <a:p>
            <a:pPr marL="514350" indent="-514350">
              <a:buAutoNum type="arabicParenR"/>
            </a:pPr>
            <a:r>
              <a:rPr lang="en-US" dirty="0" smtClean="0"/>
              <a:t>It is impossible to assess writing engagement or a writer’s processes.  </a:t>
            </a:r>
            <a:r>
              <a:rPr lang="en-US" dirty="0" smtClean="0">
                <a:solidFill>
                  <a:srgbClr val="002060"/>
                </a:solidFill>
              </a:rPr>
              <a:t>(D)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Language of Assessment</a:t>
            </a:r>
            <a:br>
              <a:rPr lang="en-US" dirty="0" smtClean="0"/>
            </a:br>
            <a:r>
              <a:rPr lang="en-US" i="1" dirty="0" err="1" smtClean="0"/>
              <a:t>Assidere</a:t>
            </a:r>
            <a:r>
              <a:rPr lang="en-US" i="1" dirty="0" smtClean="0"/>
              <a:t>: to sit beside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Formative </a:t>
            </a:r>
            <a:endParaRPr lang="en-US" dirty="0" smtClean="0"/>
          </a:p>
          <a:p>
            <a:r>
              <a:rPr lang="en-US" dirty="0" smtClean="0"/>
              <a:t>Summative</a:t>
            </a:r>
          </a:p>
          <a:p>
            <a:r>
              <a:rPr lang="en-US" dirty="0" smtClean="0"/>
              <a:t>Benchmarks</a:t>
            </a:r>
          </a:p>
          <a:p>
            <a:r>
              <a:rPr lang="en-US" dirty="0" smtClean="0"/>
              <a:t>Holistic scoring</a:t>
            </a:r>
          </a:p>
          <a:p>
            <a:r>
              <a:rPr lang="en-US" dirty="0" smtClean="0"/>
              <a:t>Analytic scoring</a:t>
            </a:r>
          </a:p>
          <a:p>
            <a:r>
              <a:rPr lang="en-US" dirty="0" smtClean="0"/>
              <a:t>Rubrics</a:t>
            </a:r>
          </a:p>
          <a:p>
            <a:r>
              <a:rPr lang="en-US" dirty="0" smtClean="0"/>
              <a:t>Reflection </a:t>
            </a:r>
          </a:p>
          <a:p>
            <a:r>
              <a:rPr lang="en-US" dirty="0" smtClean="0"/>
              <a:t>Self-assessment</a:t>
            </a:r>
          </a:p>
          <a:p>
            <a:r>
              <a:rPr lang="en-US" dirty="0" smtClean="0"/>
              <a:t>Writing on demand </a:t>
            </a:r>
          </a:p>
          <a:p>
            <a:r>
              <a:rPr lang="en-US" dirty="0" smtClean="0"/>
              <a:t>High stakes testing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IMG_0543_edite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858000" y="1447800"/>
            <a:ext cx="2027283" cy="2819400"/>
          </a:xfrm>
        </p:spPr>
      </p:pic>
      <p:pic>
        <p:nvPicPr>
          <p:cNvPr id="1026" name="Picture 2" descr="C:\Documents and Settings\teacher\My Documents\My Pictures\muddy piglet_edit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124200"/>
            <a:ext cx="2200275" cy="3279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in the Writing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Teacher’s conference notebooks</a:t>
            </a:r>
          </a:p>
          <a:p>
            <a:r>
              <a:rPr lang="en-US" dirty="0" smtClean="0"/>
              <a:t>Student writing folders</a:t>
            </a:r>
          </a:p>
          <a:p>
            <a:r>
              <a:rPr lang="en-US" dirty="0" smtClean="0"/>
              <a:t>Formative Assessment of works in progress</a:t>
            </a:r>
          </a:p>
          <a:p>
            <a:r>
              <a:rPr lang="en-US" dirty="0" smtClean="0"/>
              <a:t>Summative assessment of student selected pieces</a:t>
            </a:r>
          </a:p>
          <a:p>
            <a:r>
              <a:rPr lang="en-US" dirty="0" smtClean="0"/>
              <a:t>Portfolio assessment </a:t>
            </a:r>
          </a:p>
          <a:p>
            <a:endParaRPr lang="en-US" dirty="0"/>
          </a:p>
        </p:txBody>
      </p:sp>
      <p:pic>
        <p:nvPicPr>
          <p:cNvPr id="2050" name="Picture 2" descr="C:\Documents and Settings\teacher\My Documents\My Pictures\reading.mahl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4323" y="1371600"/>
            <a:ext cx="3511154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Profiles: Macomb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Same prompt through the grades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Identifies traits of each grade level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Review traits, K-5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do you notice?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Common Language to “Grow Writing”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6 Traits</a:t>
            </a:r>
            <a:r>
              <a:rPr lang="en-US" dirty="0" smtClean="0"/>
              <a:t> </a:t>
            </a:r>
            <a:r>
              <a:rPr lang="en-US" dirty="0" smtClean="0"/>
              <a:t>allows us to assess student writing analytically</a:t>
            </a:r>
          </a:p>
          <a:p>
            <a:pPr>
              <a:buNone/>
            </a:pPr>
            <a:endParaRPr lang="en-US" dirty="0" smtClean="0">
              <a:hlinkClick r:id="rId3" action="ppaction://hlinkfile"/>
            </a:endParaRPr>
          </a:p>
          <a:p>
            <a:r>
              <a:rPr lang="en-US" dirty="0" smtClean="0">
                <a:hlinkClick r:id="rId3" action="ppaction://hlinkfile"/>
              </a:rPr>
              <a:t>Color-Coded </a:t>
            </a:r>
            <a:r>
              <a:rPr lang="en-US" dirty="0" smtClean="0">
                <a:hlinkClick r:id="rId3" action="ppaction://hlinkfile"/>
              </a:rPr>
              <a:t>Rubric</a:t>
            </a:r>
            <a:r>
              <a:rPr lang="en-US" dirty="0" smtClean="0"/>
              <a:t> (MEAP) illustrates how the traits are embedded in descriptors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Analytic Scoring Practice: Ideas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Holistic Scoring: MEAP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Writing on Demand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Start with “4” on the rubric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Determine what score you would give and why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Learn From Looking at Student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Protocols</a:t>
            </a:r>
          </a:p>
          <a:p>
            <a:r>
              <a:rPr lang="en-US" dirty="0" smtClean="0"/>
              <a:t>Look at strengths</a:t>
            </a:r>
          </a:p>
          <a:p>
            <a:r>
              <a:rPr lang="en-US" dirty="0" smtClean="0"/>
              <a:t>Determine next instructional goal</a:t>
            </a:r>
          </a:p>
          <a:p>
            <a:r>
              <a:rPr lang="en-US" dirty="0" smtClean="0"/>
              <a:t>Share teaching ideas with colleagues</a:t>
            </a:r>
          </a:p>
        </p:txBody>
      </p:sp>
      <p:pic>
        <p:nvPicPr>
          <p:cNvPr id="5" name="Content Placeholder 4" descr="IMG_073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94300" y="2493169"/>
            <a:ext cx="3251200" cy="24384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381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Assessing students in the writing workshop</vt:lpstr>
      <vt:lpstr>Anticipation Guide</vt:lpstr>
      <vt:lpstr>Anticipation Guide</vt:lpstr>
      <vt:lpstr> The Language of Assessment Assidere: to sit beside</vt:lpstr>
      <vt:lpstr>Assessment in the Writing Workshop</vt:lpstr>
      <vt:lpstr>Profiles: Macomb</vt:lpstr>
      <vt:lpstr>A Common Language to “Grow Writing” </vt:lpstr>
      <vt:lpstr>Holistic Scoring: MEAP </vt:lpstr>
      <vt:lpstr>What Can We Learn From Looking at Student Work?</vt:lpstr>
      <vt:lpstr>Portfolios</vt:lpstr>
      <vt:lpstr>Questions?</vt:lpstr>
    </vt:vector>
  </TitlesOfParts>
  <Company>Lapeer Community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students in the writing workshop</dc:title>
  <dc:creator>ASC</dc:creator>
  <cp:lastModifiedBy>ASC</cp:lastModifiedBy>
  <cp:revision>6</cp:revision>
  <dcterms:created xsi:type="dcterms:W3CDTF">2010-03-25T19:37:09Z</dcterms:created>
  <dcterms:modified xsi:type="dcterms:W3CDTF">2010-03-25T20:35:57Z</dcterms:modified>
</cp:coreProperties>
</file>